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8" r:id="rId2"/>
  </p:sldMasterIdLst>
  <p:notesMasterIdLst>
    <p:notesMasterId r:id="rId28"/>
  </p:notesMasterIdLst>
  <p:handoutMasterIdLst>
    <p:handoutMasterId r:id="rId29"/>
  </p:handoutMasterIdLst>
  <p:sldIdLst>
    <p:sldId id="257" r:id="rId3"/>
    <p:sldId id="261" r:id="rId4"/>
    <p:sldId id="304" r:id="rId5"/>
    <p:sldId id="336" r:id="rId6"/>
    <p:sldId id="337" r:id="rId7"/>
    <p:sldId id="344" r:id="rId8"/>
    <p:sldId id="345" r:id="rId9"/>
    <p:sldId id="301" r:id="rId10"/>
    <p:sldId id="308" r:id="rId11"/>
    <p:sldId id="408" r:id="rId12"/>
    <p:sldId id="309" r:id="rId13"/>
    <p:sldId id="339" r:id="rId14"/>
    <p:sldId id="338" r:id="rId15"/>
    <p:sldId id="310" r:id="rId16"/>
    <p:sldId id="341" r:id="rId17"/>
    <p:sldId id="342" r:id="rId18"/>
    <p:sldId id="314" r:id="rId19"/>
    <p:sldId id="315" r:id="rId20"/>
    <p:sldId id="316" r:id="rId21"/>
    <p:sldId id="321" r:id="rId22"/>
    <p:sldId id="322" r:id="rId23"/>
    <p:sldId id="318" r:id="rId24"/>
    <p:sldId id="319" r:id="rId25"/>
    <p:sldId id="320" r:id="rId26"/>
    <p:sldId id="317" r:id="rId2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22B7B3-0ADD-4752-85EB-917565A06E9F}">
          <p14:sldIdLst>
            <p14:sldId id="257"/>
            <p14:sldId id="261"/>
            <p14:sldId id="304"/>
            <p14:sldId id="336"/>
            <p14:sldId id="337"/>
            <p14:sldId id="344"/>
            <p14:sldId id="345"/>
            <p14:sldId id="301"/>
          </p14:sldIdLst>
        </p14:section>
        <p14:section name="What is self-service BI  (up)" id="{05B891B4-F6C8-410C-B40F-C16E4F719784}">
          <p14:sldIdLst>
            <p14:sldId id="308"/>
            <p14:sldId id="408"/>
            <p14:sldId id="309"/>
            <p14:sldId id="339"/>
            <p14:sldId id="338"/>
            <p14:sldId id="310"/>
            <p14:sldId id="341"/>
            <p14:sldId id="342"/>
          </p14:sldIdLst>
        </p14:section>
        <p14:section name="Possibilites of Self-service (up)" id="{DAAA155D-056F-497F-8F1D-6952774C5617}">
          <p14:sldIdLst>
            <p14:sldId id="314"/>
            <p14:sldId id="315"/>
            <p14:sldId id="316"/>
            <p14:sldId id="321"/>
            <p14:sldId id="322"/>
            <p14:sldId id="318"/>
            <p14:sldId id="319"/>
            <p14:sldId id="320"/>
            <p14:sldId id="317"/>
          </p14:sldIdLst>
        </p14:section>
        <p14:section name="Enormous issues upon omplementation (down)" id="{281636EF-6322-4CB9-8A74-58CDA7F53CE3}">
          <p14:sldIdLst/>
        </p14:section>
        <p14:section name="With governance and best practices (up)" id="{760FF188-3F52-4D7D-B4CD-9AF3B488AA6F}">
          <p14:sldIdLst/>
        </p14:section>
        <p14:section name="Questions/Summary/Final" id="{EE485341-AF2A-4A44-A990-11FFA90A3B6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F2C811"/>
    <a:srgbClr val="FAF2DB"/>
    <a:srgbClr val="FFFFFF"/>
    <a:srgbClr val="8295AF"/>
    <a:srgbClr val="7F7F7F"/>
    <a:srgbClr val="00AAEB"/>
    <a:srgbClr val="000000"/>
    <a:srgbClr val="40404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83FA0-193E-44B9-A111-B287728128E7}" v="196" dt="2019-06-21T07:12:11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007" autoAdjust="0"/>
  </p:normalViewPr>
  <p:slideViewPr>
    <p:cSldViewPr snapToGrid="0">
      <p:cViewPr varScale="1">
        <p:scale>
          <a:sx n="115" d="100"/>
          <a:sy n="115" d="100"/>
        </p:scale>
        <p:origin x="40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B50B6A-E26C-4E23-8852-7BEE6D84C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3F31-608A-46CF-9150-9EC9499AF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301-F79E-41E1-8D3A-5167875A2941}" type="datetimeFigureOut">
              <a:rPr lang="en-SE" smtClean="0"/>
              <a:t>2019-06-24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98A18-96AD-4446-8CA8-282D3641D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1C3E1-1C56-481B-BF82-F467591EE9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F7253-4385-4CB2-B691-C72777D3084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613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87F37-CE6B-4250-A684-1CE5EB93D49D}" type="datetimeFigureOut">
              <a:rPr lang="sv-SE" smtClean="0"/>
              <a:t>2019-06-24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1C0E7-9B99-4386-87C2-B88FCDB5599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156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1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7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3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28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59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690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088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122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50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24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14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33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2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45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97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50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3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35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00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65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66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5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7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58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15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8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30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2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3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4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3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39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269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92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91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2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7B-C5A1-49A4-8902-9BB79EF74842}" type="datetimeFigureOut">
              <a:rPr lang="sv-SE" smtClean="0"/>
              <a:t>2019-06-24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37C7-61C1-46FB-8688-C750C5026D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8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EF9B447-A738-4A3A-928D-267B6335793D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D8F1EBE4-0630-4CB5-BC98-D113D05A2FAD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94" y="302915"/>
            <a:ext cx="2157988" cy="1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6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9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4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17190-DC4C-4463-ADFC-6A34946CA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749" b="1085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7574676" y="5985245"/>
            <a:ext cx="4528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Alexander Arvidsson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arcticdba</a:t>
            </a: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sv-SE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03325" y="364925"/>
            <a:ext cx="29551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38100">
                  <a:noFill/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with</a:t>
            </a:r>
            <a:endParaRPr lang="sv-SE" sz="11500" dirty="0">
              <a:ln w="38100">
                <a:noFill/>
              </a:ln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7960B-939A-46BD-AFEB-29B1741FB0C6}"/>
              </a:ext>
            </a:extLst>
          </p:cNvPr>
          <p:cNvSpPr/>
          <p:nvPr/>
        </p:nvSpPr>
        <p:spPr>
          <a:xfrm>
            <a:off x="7579599" y="348124"/>
            <a:ext cx="41264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38100">
                  <a:noFill/>
                </a:ln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MYSELF</a:t>
            </a:r>
            <a:endParaRPr lang="en-SE" sz="1400" dirty="0">
              <a:ln w="38100">
                <a:noFill/>
              </a:ln>
              <a:solidFill>
                <a:srgbClr val="FF6D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5E4F63-CE0F-47AF-B8B5-C32304B43563}"/>
              </a:ext>
            </a:extLst>
          </p:cNvPr>
          <p:cNvGrpSpPr/>
          <p:nvPr/>
        </p:nvGrpSpPr>
        <p:grpSpPr>
          <a:xfrm>
            <a:off x="1980510" y="2308372"/>
            <a:ext cx="7806945" cy="3427667"/>
            <a:chOff x="503212" y="1985399"/>
            <a:chExt cx="7806945" cy="3427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D1EC3B-3420-460F-84BA-570CC105BD51}"/>
                </a:ext>
              </a:extLst>
            </p:cNvPr>
            <p:cNvSpPr txBox="1"/>
            <p:nvPr/>
          </p:nvSpPr>
          <p:spPr>
            <a:xfrm flipH="1">
              <a:off x="974515" y="1985399"/>
              <a:ext cx="68643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n w="19050">
                    <a:noFill/>
                  </a:ln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SELF-SERVICE BI</a:t>
              </a:r>
              <a:endParaRPr lang="en-US" sz="5000" dirty="0">
                <a:ln w="19050">
                  <a:noFill/>
                </a:ln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AC9F64-01C3-4C85-B813-CCB70BE6EA65}"/>
                </a:ext>
              </a:extLst>
            </p:cNvPr>
            <p:cNvSpPr/>
            <p:nvPr/>
          </p:nvSpPr>
          <p:spPr>
            <a:xfrm>
              <a:off x="3109695" y="2976766"/>
              <a:ext cx="259398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ln w="19050">
                    <a:noFill/>
                  </a:ln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from an</a:t>
              </a:r>
              <a:endParaRPr lang="en-SE" sz="4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E2B12D-F4B4-4B11-B8B7-9CCD05834A54}"/>
                </a:ext>
              </a:extLst>
            </p:cNvPr>
            <p:cNvSpPr/>
            <p:nvPr/>
          </p:nvSpPr>
          <p:spPr>
            <a:xfrm>
              <a:off x="503212" y="3691134"/>
              <a:ext cx="780694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ln w="19050">
                    <a:noFill/>
                  </a:ln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INFRASTRUCTURE</a:t>
              </a:r>
              <a:endParaRPr lang="en-SE" sz="6600" dirty="0">
                <a:solidFill>
                  <a:srgbClr val="FF6D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012BF0-0976-4E9B-8634-8295B8F1B62C}"/>
                </a:ext>
              </a:extLst>
            </p:cNvPr>
            <p:cNvSpPr/>
            <p:nvPr/>
          </p:nvSpPr>
          <p:spPr>
            <a:xfrm>
              <a:off x="2563070" y="4582069"/>
              <a:ext cx="368722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ln w="19050">
                    <a:noFill/>
                  </a:ln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perspective</a:t>
              </a:r>
              <a:endParaRPr lang="sv-SE" sz="4400" dirty="0">
                <a:ln w="19050">
                  <a:noFill/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54645-B9E6-4BEA-A2D4-08FF1FAE4B92}"/>
              </a:ext>
            </a:extLst>
          </p:cNvPr>
          <p:cNvSpPr/>
          <p:nvPr/>
        </p:nvSpPr>
        <p:spPr>
          <a:xfrm>
            <a:off x="442419" y="348123"/>
            <a:ext cx="50962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n w="38100">
                  <a:noFill/>
                </a:ln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ARGUING</a:t>
            </a:r>
            <a:endParaRPr lang="en-SE" sz="1400" dirty="0">
              <a:ln w="38100">
                <a:noFill/>
              </a:ln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F430C-81B6-4670-8E3A-CC74F0143E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A710A6-2EAC-4178-8DB3-B1D1F8B8B8C0}"/>
              </a:ext>
            </a:extLst>
          </p:cNvPr>
          <p:cNvSpPr/>
          <p:nvPr/>
        </p:nvSpPr>
        <p:spPr>
          <a:xfrm>
            <a:off x="362900" y="210501"/>
            <a:ext cx="4973285" cy="260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64%</a:t>
            </a:r>
            <a:r>
              <a:rPr lang="en-US" sz="11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think self-service BI creates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significant competitive advantage.</a:t>
            </a:r>
            <a:endParaRPr lang="en-SE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65C02-9A3C-49E0-9B12-A28A13E8A92C}"/>
              </a:ext>
            </a:extLst>
          </p:cNvPr>
          <p:cNvSpPr/>
          <p:nvPr/>
        </p:nvSpPr>
        <p:spPr>
          <a:xfrm>
            <a:off x="5906900" y="1179997"/>
            <a:ext cx="6212278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71%</a:t>
            </a:r>
            <a:r>
              <a:rPr lang="en-US" sz="1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the leaders in BI implementation say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that self-service BI tools tend to accelerate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and responsiveness.</a:t>
            </a:r>
            <a:endParaRPr lang="en-SE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78E91-463E-49A4-94A8-E0CCE8653B63}"/>
              </a:ext>
            </a:extLst>
          </p:cNvPr>
          <p:cNvSpPr/>
          <p:nvPr/>
        </p:nvSpPr>
        <p:spPr>
          <a:xfrm>
            <a:off x="1843535" y="3585279"/>
            <a:ext cx="5714065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57%</a:t>
            </a:r>
            <a:r>
              <a:rPr lang="en-US" sz="11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the companies that took part in the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survey plan to accelerate investment in 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distributed BI.</a:t>
            </a:r>
            <a:endParaRPr lang="en-SE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6A682-04D0-4A8F-834F-B9E42AF5DC00}"/>
              </a:ext>
            </a:extLst>
          </p:cNvPr>
          <p:cNvSpPr/>
          <p:nvPr/>
        </p:nvSpPr>
        <p:spPr>
          <a:xfrm>
            <a:off x="4940596" y="6581001"/>
            <a:ext cx="73010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Forbes: Analytical Enablement: How leaders harness distributed business intelligence to drive breakthrough results</a:t>
            </a:r>
            <a:endParaRPr lang="en-S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C478B1-3C3A-4901-AC3B-26ECD67755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1F57768-867C-40A9-AE1F-F3E62D25E7A5}"/>
              </a:ext>
            </a:extLst>
          </p:cNvPr>
          <p:cNvGrpSpPr/>
          <p:nvPr/>
        </p:nvGrpSpPr>
        <p:grpSpPr>
          <a:xfrm>
            <a:off x="340355" y="1332219"/>
            <a:ext cx="11081492" cy="4193562"/>
            <a:chOff x="-388371" y="1271517"/>
            <a:chExt cx="11081492" cy="41935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96BFFD-39B6-4B28-97E1-B3C5C03B9BC8}"/>
                </a:ext>
              </a:extLst>
            </p:cNvPr>
            <p:cNvSpPr/>
            <p:nvPr/>
          </p:nvSpPr>
          <p:spPr>
            <a:xfrm>
              <a:off x="-388371" y="1271517"/>
              <a:ext cx="787004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“BI here is always as</a:t>
              </a:r>
              <a:endParaRPr lang="en-SE" sz="6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798575-9E1D-43B6-903C-BF1B03161601}"/>
                </a:ext>
              </a:extLst>
            </p:cNvPr>
            <p:cNvSpPr/>
            <p:nvPr/>
          </p:nvSpPr>
          <p:spPr>
            <a:xfrm>
              <a:off x="3113290" y="2437274"/>
              <a:ext cx="450796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SLOW</a:t>
              </a:r>
              <a:endParaRPr lang="en-SE" sz="115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CF3EF7-B525-4F3E-B2A5-DD819992499F}"/>
                </a:ext>
              </a:extLst>
            </p:cNvPr>
            <p:cNvSpPr/>
            <p:nvPr/>
          </p:nvSpPr>
          <p:spPr>
            <a:xfrm>
              <a:off x="3233322" y="4357083"/>
              <a:ext cx="7459799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a broken watch”</a:t>
              </a:r>
              <a:endParaRPr lang="en-SE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2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17732-A90E-4B68-8710-271A83661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F22778-F614-4468-971D-B2427B24F17F}"/>
              </a:ext>
            </a:extLst>
          </p:cNvPr>
          <p:cNvSpPr/>
          <p:nvPr/>
        </p:nvSpPr>
        <p:spPr>
          <a:xfrm>
            <a:off x="802946" y="1460869"/>
            <a:ext cx="61743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“The process is </a:t>
            </a:r>
            <a:endParaRPr lang="en-SE" sz="6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529BF-A3FD-4F87-92AB-A945C00BC918}"/>
              </a:ext>
            </a:extLst>
          </p:cNvPr>
          <p:cNvSpPr/>
          <p:nvPr/>
        </p:nvSpPr>
        <p:spPr>
          <a:xfrm>
            <a:off x="3890106" y="2497976"/>
            <a:ext cx="44117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RIGID</a:t>
            </a:r>
            <a:endParaRPr lang="en-SE" sz="115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B7993-022B-4F95-8772-C64146718D59}"/>
              </a:ext>
            </a:extLst>
          </p:cNvPr>
          <p:cNvSpPr/>
          <p:nvPr/>
        </p:nvSpPr>
        <p:spPr>
          <a:xfrm>
            <a:off x="7157472" y="4322338"/>
            <a:ext cx="33730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 heck”</a:t>
            </a:r>
            <a:endParaRPr lang="en-SE" sz="6600" dirty="0"/>
          </a:p>
        </p:txBody>
      </p:sp>
    </p:spTree>
    <p:extLst>
      <p:ext uri="{BB962C8B-B14F-4D97-AF65-F5344CB8AC3E}">
        <p14:creationId xmlns:p14="http://schemas.microsoft.com/office/powerpoint/2010/main" val="4012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05D84-00A3-4263-80ED-311AF32898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CC5E26-9086-4A75-941A-B85071D77BB0}"/>
              </a:ext>
            </a:extLst>
          </p:cNvPr>
          <p:cNvSpPr/>
          <p:nvPr/>
        </p:nvSpPr>
        <p:spPr>
          <a:xfrm>
            <a:off x="216384" y="1513750"/>
            <a:ext cx="59986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“We are always</a:t>
            </a:r>
            <a:endParaRPr lang="en-SE" sz="6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A2F279-AF49-406E-AFD4-518566CE5449}"/>
              </a:ext>
            </a:extLst>
          </p:cNvPr>
          <p:cNvSpPr/>
          <p:nvPr/>
        </p:nvSpPr>
        <p:spPr>
          <a:xfrm>
            <a:off x="1513655" y="2497976"/>
            <a:ext cx="9164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DEPENDENT</a:t>
            </a:r>
            <a:endParaRPr lang="en-SE" sz="115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3577AF-DA05-4416-AA25-BA3D5303C4A9}"/>
              </a:ext>
            </a:extLst>
          </p:cNvPr>
          <p:cNvSpPr/>
          <p:nvPr/>
        </p:nvSpPr>
        <p:spPr>
          <a:xfrm>
            <a:off x="8925481" y="4102064"/>
            <a:ext cx="25095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 IT”</a:t>
            </a:r>
            <a:endParaRPr lang="en-SE" sz="6600" dirty="0"/>
          </a:p>
        </p:txBody>
      </p:sp>
    </p:spTree>
    <p:extLst>
      <p:ext uri="{BB962C8B-B14F-4D97-AF65-F5344CB8AC3E}">
        <p14:creationId xmlns:p14="http://schemas.microsoft.com/office/powerpoint/2010/main" val="15748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EBEFD2-52EC-4A7D-8F42-EDA199AEC2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513D7-E1E0-488B-8631-0A97B9C169C0}"/>
              </a:ext>
            </a:extLst>
          </p:cNvPr>
          <p:cNvSpPr/>
          <p:nvPr/>
        </p:nvSpPr>
        <p:spPr>
          <a:xfrm>
            <a:off x="2633865" y="1820867"/>
            <a:ext cx="6924268" cy="321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</a:t>
            </a:r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the users!</a:t>
            </a:r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endParaRPr lang="en-SE" sz="8800" dirty="0"/>
          </a:p>
        </p:txBody>
      </p:sp>
    </p:spTree>
    <p:extLst>
      <p:ext uri="{BB962C8B-B14F-4D97-AF65-F5344CB8AC3E}">
        <p14:creationId xmlns:p14="http://schemas.microsoft.com/office/powerpoint/2010/main" val="23568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47A4D-D5F0-48C6-BBDB-C9079258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" t="935" r="142" b="9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513D7-E1E0-488B-8631-0A97B9C169C0}"/>
              </a:ext>
            </a:extLst>
          </p:cNvPr>
          <p:cNvSpPr/>
          <p:nvPr/>
        </p:nvSpPr>
        <p:spPr>
          <a:xfrm>
            <a:off x="1708004" y="1820867"/>
            <a:ext cx="8775992" cy="321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sz="11500" b="1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SHORTER</a:t>
            </a:r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time-to-market!</a:t>
            </a:r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endParaRPr lang="en-SE" sz="8800" dirty="0"/>
          </a:p>
        </p:txBody>
      </p:sp>
    </p:spTree>
    <p:extLst>
      <p:ext uri="{BB962C8B-B14F-4D97-AF65-F5344CB8AC3E}">
        <p14:creationId xmlns:p14="http://schemas.microsoft.com/office/powerpoint/2010/main" val="15759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C8D4A-98E4-42E4-B23B-3C437B73F8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513D7-E1E0-488B-8631-0A97B9C169C0}"/>
              </a:ext>
            </a:extLst>
          </p:cNvPr>
          <p:cNvSpPr/>
          <p:nvPr/>
        </p:nvSpPr>
        <p:spPr>
          <a:xfrm>
            <a:off x="988671" y="1143759"/>
            <a:ext cx="10214656" cy="4570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More</a:t>
            </a:r>
          </a:p>
          <a:p>
            <a:pPr algn="ctr"/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UNEXPECTED</a:t>
            </a:r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insights!</a:t>
            </a:r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</a:t>
            </a:r>
            <a:endParaRPr lang="en-SE" sz="8800" dirty="0"/>
          </a:p>
        </p:txBody>
      </p:sp>
    </p:spTree>
    <p:extLst>
      <p:ext uri="{BB962C8B-B14F-4D97-AF65-F5344CB8AC3E}">
        <p14:creationId xmlns:p14="http://schemas.microsoft.com/office/powerpoint/2010/main" val="38592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2056" name="Picture 8" descr="https://docs.microsoft.com/en-us/dynamics365/unified-operations/financials/budgeting/media/screenshot36.png">
            <a:extLst>
              <a:ext uri="{FF2B5EF4-FFF2-40B4-BE49-F238E27FC236}">
                <a16:creationId xmlns:a16="http://schemas.microsoft.com/office/drawing/2014/main" id="{28A04060-3A47-4675-BBFF-6320328B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5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2050" name="Picture 2" descr="https://powerbicdn.azureedge.net/mediahandler/blog/legacymedia/7711.08.png">
            <a:extLst>
              <a:ext uri="{FF2B5EF4-FFF2-40B4-BE49-F238E27FC236}">
                <a16:creationId xmlns:a16="http://schemas.microsoft.com/office/drawing/2014/main" id="{F3FF41C8-E432-4742-B4B9-7CC86034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69888"/>
            <a:ext cx="12192000" cy="61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00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48E82-F9B2-44C6-9529-1AF220CFB8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857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9F9095-C652-47EF-BDCA-38B8468B00A5}"/>
              </a:ext>
            </a:extLst>
          </p:cNvPr>
          <p:cNvSpPr/>
          <p:nvPr/>
        </p:nvSpPr>
        <p:spPr>
          <a:xfrm>
            <a:off x="800100" y="962799"/>
            <a:ext cx="5295900" cy="3297198"/>
          </a:xfrm>
          <a:prstGeom prst="rect">
            <a:avLst/>
          </a:prstGeom>
          <a:solidFill>
            <a:schemeClr val="tx1">
              <a:alpha val="7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A7B440-560C-4483-AB70-F8E32E54F66F}"/>
              </a:ext>
            </a:extLst>
          </p:cNvPr>
          <p:cNvSpPr/>
          <p:nvPr/>
        </p:nvSpPr>
        <p:spPr>
          <a:xfrm>
            <a:off x="941146" y="1046014"/>
            <a:ext cx="501380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“…the boss </a:t>
            </a:r>
          </a:p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became </a:t>
            </a:r>
          </a:p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interested…”</a:t>
            </a:r>
            <a:endParaRPr lang="en-SE" sz="6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AC502-F43D-40F8-8194-E45B9EB122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112" y="5399015"/>
            <a:ext cx="3046780" cy="75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9A1AE-3022-4E21-9234-079AD3D0DC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137" y="4127566"/>
            <a:ext cx="3463724" cy="83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3AA57-A85A-49FD-B87F-63E28453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4142" y="2310494"/>
            <a:ext cx="2857500" cy="82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E6161-1F7D-4A49-ACE3-218C3C92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40" y="4243606"/>
            <a:ext cx="3001149" cy="5982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041732-5FF7-44B2-A2D6-FFB008F578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299" y="313449"/>
            <a:ext cx="3310472" cy="16983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7C6743-618A-4E22-BF33-BF0B1CE0BD1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799" y="85981"/>
            <a:ext cx="3457093" cy="2153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DCFDAF-DD57-4A51-A011-4AA55BD98F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258" y="3283721"/>
            <a:ext cx="1953446" cy="1335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4CB87-BAE4-4ED3-A678-333F56EC332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52" y="2385800"/>
            <a:ext cx="3550056" cy="678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BC5C3-A4BD-4615-AF00-C8C55036CE9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534" y="1347398"/>
            <a:ext cx="1399925" cy="1192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858B0-CAC6-4568-958B-1D447BF669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604" y="5217241"/>
            <a:ext cx="2317558" cy="11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F405-2739-4D7F-B115-ED2ABE264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521" y="0"/>
            <a:ext cx="12225042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D4BD6D-D881-478B-A8CF-002B8F596657}"/>
              </a:ext>
            </a:extLst>
          </p:cNvPr>
          <p:cNvGrpSpPr/>
          <p:nvPr/>
        </p:nvGrpSpPr>
        <p:grpSpPr>
          <a:xfrm>
            <a:off x="5437373" y="3157498"/>
            <a:ext cx="6437718" cy="3297198"/>
            <a:chOff x="5665382" y="2905899"/>
            <a:chExt cx="6437718" cy="32971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69BCA-5B0B-4C07-9FC2-C7DE1F541126}"/>
                </a:ext>
              </a:extLst>
            </p:cNvPr>
            <p:cNvSpPr/>
            <p:nvPr/>
          </p:nvSpPr>
          <p:spPr>
            <a:xfrm>
              <a:off x="5665382" y="2905899"/>
              <a:ext cx="6437718" cy="3297198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AD3332-EE82-4BE6-AF83-94EB78153136}"/>
                </a:ext>
              </a:extLst>
            </p:cNvPr>
            <p:cNvSpPr/>
            <p:nvPr/>
          </p:nvSpPr>
          <p:spPr>
            <a:xfrm>
              <a:off x="5787271" y="2989967"/>
              <a:ext cx="6193940" cy="313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“…new insights,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 revenue,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 profit…”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BE73C-37B2-4B82-93E7-B09D6C80DF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EA434C-F5DE-4D55-80A8-371D75707D7B}"/>
              </a:ext>
            </a:extLst>
          </p:cNvPr>
          <p:cNvGrpSpPr/>
          <p:nvPr/>
        </p:nvGrpSpPr>
        <p:grpSpPr>
          <a:xfrm>
            <a:off x="5431306" y="420995"/>
            <a:ext cx="6024094" cy="3429000"/>
            <a:chOff x="5618968" y="2905899"/>
            <a:chExt cx="5991255" cy="3429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DA1CA4-0CDF-49EF-9522-2460E905C860}"/>
                </a:ext>
              </a:extLst>
            </p:cNvPr>
            <p:cNvSpPr/>
            <p:nvPr/>
          </p:nvSpPr>
          <p:spPr>
            <a:xfrm>
              <a:off x="5618968" y="2905899"/>
              <a:ext cx="5991255" cy="3429000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4188D1-D8F8-4EDD-90B3-5037CB4F4FBE}"/>
                </a:ext>
              </a:extLst>
            </p:cNvPr>
            <p:cNvSpPr/>
            <p:nvPr/>
          </p:nvSpPr>
          <p:spPr>
            <a:xfrm>
              <a:off x="5723933" y="3050738"/>
              <a:ext cx="5781326" cy="313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“…need for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 data,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deeper data…”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2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50957-E888-4658-80DD-6775445CF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CB71D82-9D50-4AF4-A3B6-6509563DF205}"/>
              </a:ext>
            </a:extLst>
          </p:cNvPr>
          <p:cNvGrpSpPr/>
          <p:nvPr/>
        </p:nvGrpSpPr>
        <p:grpSpPr>
          <a:xfrm>
            <a:off x="1580031" y="4014925"/>
            <a:ext cx="10288765" cy="2339201"/>
            <a:chOff x="816163" y="2893199"/>
            <a:chExt cx="10288765" cy="2339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6D1A5-16B6-48F2-92C4-5A4D600E730C}"/>
                </a:ext>
              </a:extLst>
            </p:cNvPr>
            <p:cNvSpPr/>
            <p:nvPr/>
          </p:nvSpPr>
          <p:spPr>
            <a:xfrm>
              <a:off x="816163" y="2893199"/>
              <a:ext cx="10154769" cy="2339201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A6092F-B542-480C-AB3D-E46ACB2FF4FA}"/>
                </a:ext>
              </a:extLst>
            </p:cNvPr>
            <p:cNvSpPr/>
            <p:nvPr/>
          </p:nvSpPr>
          <p:spPr>
            <a:xfrm>
              <a:off x="963369" y="3000970"/>
              <a:ext cx="10141559" cy="2123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“…IT couldn’t quite shake </a:t>
              </a:r>
            </a:p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 feeling of doom…”</a:t>
              </a:r>
              <a:endParaRPr lang="en-SE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3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9D414-0E3D-4CAD-8216-55768279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A66244-1CBE-4E19-9D36-16082CD3C8BB}"/>
              </a:ext>
            </a:extLst>
          </p:cNvPr>
          <p:cNvGrpSpPr/>
          <p:nvPr/>
        </p:nvGrpSpPr>
        <p:grpSpPr>
          <a:xfrm>
            <a:off x="407582" y="4056797"/>
            <a:ext cx="8139518" cy="2339201"/>
            <a:chOff x="5665382" y="2905899"/>
            <a:chExt cx="8125859" cy="2339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592544-7F38-45FD-ADAF-5BBBCBB365DD}"/>
                </a:ext>
              </a:extLst>
            </p:cNvPr>
            <p:cNvSpPr/>
            <p:nvPr/>
          </p:nvSpPr>
          <p:spPr>
            <a:xfrm>
              <a:off x="5665382" y="2905899"/>
              <a:ext cx="8125859" cy="2339201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07D6C7-FE43-414E-86E4-2C818FC66612}"/>
                </a:ext>
              </a:extLst>
            </p:cNvPr>
            <p:cNvSpPr/>
            <p:nvPr/>
          </p:nvSpPr>
          <p:spPr>
            <a:xfrm>
              <a:off x="5829117" y="3013670"/>
              <a:ext cx="7798388" cy="2123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“…everyone wanted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shared data…”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28674" name="Picture 2" descr="https://upload.wikimedia.org/wikipedia/commons/thumb/e/e4/Rim_Fire_DC-10_Drop.png/1200px-Rim_Fire_DC-10_Drop.png">
            <a:extLst>
              <a:ext uri="{FF2B5EF4-FFF2-40B4-BE49-F238E27FC236}">
                <a16:creationId xmlns:a16="http://schemas.microsoft.com/office/drawing/2014/main" id="{A71A4491-AA10-4667-88E6-6D2CFEB64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" t="12269" r="13" b="21093"/>
          <a:stretch/>
        </p:blipFill>
        <p:spPr bwMode="auto">
          <a:xfrm>
            <a:off x="-1588" y="-88901"/>
            <a:ext cx="12193588" cy="694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A941B5-3043-46F7-9C2F-A4FB49B608FE}"/>
              </a:ext>
            </a:extLst>
          </p:cNvPr>
          <p:cNvGrpSpPr/>
          <p:nvPr/>
        </p:nvGrpSpPr>
        <p:grpSpPr>
          <a:xfrm>
            <a:off x="5919383" y="475397"/>
            <a:ext cx="5853518" cy="2339201"/>
            <a:chOff x="5665383" y="2905899"/>
            <a:chExt cx="5843696" cy="23392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6AA38D-4A37-48F5-B125-404C8C3B0A31}"/>
                </a:ext>
              </a:extLst>
            </p:cNvPr>
            <p:cNvSpPr/>
            <p:nvPr/>
          </p:nvSpPr>
          <p:spPr>
            <a:xfrm>
              <a:off x="5665383" y="2905899"/>
              <a:ext cx="5843696" cy="2339201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8C9CA9-0EBB-43A1-8ACE-646278214BB8}"/>
                </a:ext>
              </a:extLst>
            </p:cNvPr>
            <p:cNvSpPr/>
            <p:nvPr/>
          </p:nvSpPr>
          <p:spPr>
            <a:xfrm>
              <a:off x="5829117" y="3013670"/>
              <a:ext cx="5489010" cy="2123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“…much data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was shared…”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2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479913-A584-4F1C-8454-8B0D25E908C3}"/>
              </a:ext>
            </a:extLst>
          </p:cNvPr>
          <p:cNvSpPr/>
          <p:nvPr/>
        </p:nvSpPr>
        <p:spPr>
          <a:xfrm>
            <a:off x="4919213" y="3429000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SE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E926E-E318-4B4D-9AEF-1A9E86E4EA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C5EF9B-7201-49A4-BEDB-C37F5BAD1AA3}"/>
              </a:ext>
            </a:extLst>
          </p:cNvPr>
          <p:cNvGrpSpPr/>
          <p:nvPr/>
        </p:nvGrpSpPr>
        <p:grpSpPr>
          <a:xfrm>
            <a:off x="483783" y="2812197"/>
            <a:ext cx="7809317" cy="3398103"/>
            <a:chOff x="5652704" y="2893199"/>
            <a:chExt cx="7796215" cy="3398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6AB627-8F78-4AE3-A678-EB81DD539957}"/>
                </a:ext>
              </a:extLst>
            </p:cNvPr>
            <p:cNvSpPr/>
            <p:nvPr/>
          </p:nvSpPr>
          <p:spPr>
            <a:xfrm>
              <a:off x="5652704" y="2893199"/>
              <a:ext cx="7796215" cy="3398103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25CE74-5634-4522-94CA-4BEDF8901B5A}"/>
                </a:ext>
              </a:extLst>
            </p:cNvPr>
            <p:cNvSpPr/>
            <p:nvPr/>
          </p:nvSpPr>
          <p:spPr>
            <a:xfrm>
              <a:off x="5807710" y="3022589"/>
              <a:ext cx="7486203" cy="3139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“…analysts became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rock stars, life was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good…”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irminded.org/wp-content/uploads/2012/01/brighton-tech-1942.jpeg">
            <a:extLst>
              <a:ext uri="{FF2B5EF4-FFF2-40B4-BE49-F238E27FC236}">
                <a16:creationId xmlns:a16="http://schemas.microsoft.com/office/drawing/2014/main" id="{B3861FD4-23FF-4823-BE58-226063003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72B6DC-47C2-44F4-8BED-F72541C5A0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38" b="2694"/>
          <a:stretch/>
        </p:blipFill>
        <p:spPr>
          <a:xfrm>
            <a:off x="-1" y="-1"/>
            <a:ext cx="12191998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090457" y="374265"/>
            <a:ext cx="100110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Look at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SELF-SERVICE BI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1408364" y="1856527"/>
            <a:ext cx="937525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Explore the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IMPACT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on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the 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594282" y="4360077"/>
            <a:ext cx="900342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Avoiding a governance</a:t>
            </a:r>
          </a:p>
          <a:p>
            <a:pPr algn="ctr"/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DISASTER</a:t>
            </a:r>
          </a:p>
        </p:txBody>
      </p:sp>
    </p:spTree>
    <p:extLst>
      <p:ext uri="{BB962C8B-B14F-4D97-AF65-F5344CB8AC3E}">
        <p14:creationId xmlns:p14="http://schemas.microsoft.com/office/powerpoint/2010/main" val="29440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DB032-3CDA-485B-8D2F-6EFA600B83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07FA6A-B851-4CFC-A7A8-51A9CFEF91A1}"/>
              </a:ext>
            </a:extLst>
          </p:cNvPr>
          <p:cNvGrpSpPr/>
          <p:nvPr/>
        </p:nvGrpSpPr>
        <p:grpSpPr>
          <a:xfrm>
            <a:off x="800099" y="1897810"/>
            <a:ext cx="10591801" cy="3062377"/>
            <a:chOff x="4808516" y="861537"/>
            <a:chExt cx="9359415" cy="30623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A7EA1-B760-42E0-8F40-AA7D9EF2821F}"/>
                </a:ext>
              </a:extLst>
            </p:cNvPr>
            <p:cNvSpPr/>
            <p:nvPr/>
          </p:nvSpPr>
          <p:spPr>
            <a:xfrm>
              <a:off x="4808516" y="861537"/>
              <a:ext cx="83830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Self-service BI is</a:t>
              </a:r>
              <a:endParaRPr lang="en-SE" sz="6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48E660-11AF-4971-89E5-74BB9B2E7381}"/>
                </a:ext>
              </a:extLst>
            </p:cNvPr>
            <p:cNvSpPr/>
            <p:nvPr/>
          </p:nvSpPr>
          <p:spPr>
            <a:xfrm>
              <a:off x="7686670" y="2061866"/>
              <a:ext cx="6481261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COMING</a:t>
              </a:r>
              <a:endParaRPr lang="en-SE" sz="115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8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9D1421-A097-4CA0-A351-50648439E2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07FA6A-B851-4CFC-A7A8-51A9CFEF91A1}"/>
              </a:ext>
            </a:extLst>
          </p:cNvPr>
          <p:cNvGrpSpPr/>
          <p:nvPr/>
        </p:nvGrpSpPr>
        <p:grpSpPr>
          <a:xfrm>
            <a:off x="114298" y="1897810"/>
            <a:ext cx="11963403" cy="3062377"/>
            <a:chOff x="4808516" y="861537"/>
            <a:chExt cx="10571426" cy="30623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A7EA1-B760-42E0-8F40-AA7D9EF2821F}"/>
                </a:ext>
              </a:extLst>
            </p:cNvPr>
            <p:cNvSpPr/>
            <p:nvPr/>
          </p:nvSpPr>
          <p:spPr>
            <a:xfrm>
              <a:off x="4808516" y="861537"/>
              <a:ext cx="83830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It might already be</a:t>
              </a:r>
              <a:endParaRPr lang="en-SE" sz="6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48E660-11AF-4971-89E5-74BB9B2E7381}"/>
                </a:ext>
              </a:extLst>
            </p:cNvPr>
            <p:cNvSpPr/>
            <p:nvPr/>
          </p:nvSpPr>
          <p:spPr>
            <a:xfrm>
              <a:off x="7247596" y="2061866"/>
              <a:ext cx="813234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HAPPENING</a:t>
              </a:r>
              <a:endParaRPr lang="en-SE" sz="115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1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5C5378-5047-42D1-8048-8830F2BF60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7D0892-F136-4233-B037-07ADB818E6B7}"/>
              </a:ext>
            </a:extLst>
          </p:cNvPr>
          <p:cNvGrpSpPr/>
          <p:nvPr/>
        </p:nvGrpSpPr>
        <p:grpSpPr>
          <a:xfrm>
            <a:off x="0" y="662043"/>
            <a:ext cx="12712701" cy="5533914"/>
            <a:chOff x="0" y="662043"/>
            <a:chExt cx="12712701" cy="553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FBCA2B7-A405-4E9A-9A02-001137AEE21A}"/>
                </a:ext>
              </a:extLst>
            </p:cNvPr>
            <p:cNvGrpSpPr/>
            <p:nvPr/>
          </p:nvGrpSpPr>
          <p:grpSpPr>
            <a:xfrm>
              <a:off x="608692" y="662043"/>
              <a:ext cx="10235886" cy="2637081"/>
              <a:chOff x="361949" y="243512"/>
              <a:chExt cx="10235886" cy="263708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CA7EA1-B760-42E0-8F40-AA7D9EF2821F}"/>
                  </a:ext>
                </a:extLst>
              </p:cNvPr>
              <p:cNvSpPr/>
              <p:nvPr/>
            </p:nvSpPr>
            <p:spPr>
              <a:xfrm>
                <a:off x="361949" y="243512"/>
                <a:ext cx="9874251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600" dirty="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It is time to take back</a:t>
                </a:r>
                <a:endParaRPr lang="en-SE" sz="6600" dirty="0"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48E660-11AF-4971-89E5-74BB9B2E7381}"/>
                  </a:ext>
                </a:extLst>
              </p:cNvPr>
              <p:cNvSpPr/>
              <p:nvPr/>
            </p:nvSpPr>
            <p:spPr>
              <a:xfrm>
                <a:off x="3287821" y="1018545"/>
                <a:ext cx="7310014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500" dirty="0">
                    <a:solidFill>
                      <a:srgbClr val="FF6D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CONTROL</a:t>
                </a:r>
                <a:endParaRPr lang="en-SE" sz="11500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29219E-32D5-41B0-87A8-0544D25DCBBE}"/>
                </a:ext>
              </a:extLst>
            </p:cNvPr>
            <p:cNvSpPr/>
            <p:nvPr/>
          </p:nvSpPr>
          <p:spPr>
            <a:xfrm>
              <a:off x="5880099" y="3520159"/>
              <a:ext cx="683260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and create new</a:t>
              </a:r>
              <a:endParaRPr lang="en-SE" sz="6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D00A90-AE7B-4695-8753-DA24CD7C5471}"/>
                </a:ext>
              </a:extLst>
            </p:cNvPr>
            <p:cNvSpPr/>
            <p:nvPr/>
          </p:nvSpPr>
          <p:spPr>
            <a:xfrm>
              <a:off x="0" y="4333909"/>
              <a:ext cx="1223283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OPPORTUNITIES</a:t>
              </a:r>
              <a:endParaRPr lang="en-SE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335826" y="826902"/>
            <a:ext cx="805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Principal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Solutions </a:t>
            </a:r>
            <a:r>
              <a:rPr kumimoji="0" lang="sv-S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@ Atea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591F3A-4BD6-482D-9DAD-30517ADA21A8}"/>
              </a:ext>
            </a:extLst>
          </p:cNvPr>
          <p:cNvSpPr/>
          <p:nvPr/>
        </p:nvSpPr>
        <p:spPr>
          <a:xfrm>
            <a:off x="3053729" y="2235742"/>
            <a:ext cx="86181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MVP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Speaker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Blogger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Podcaster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Pluralsight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author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|</a:t>
            </a:r>
            <a:endParaRPr kumimoji="0" lang="sv-SE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D17CA-9014-47F0-AFA3-ABC16612F035}"/>
              </a:ext>
            </a:extLst>
          </p:cNvPr>
          <p:cNvGrpSpPr/>
          <p:nvPr/>
        </p:nvGrpSpPr>
        <p:grpSpPr>
          <a:xfrm>
            <a:off x="3620373" y="3952358"/>
            <a:ext cx="7484905" cy="2078740"/>
            <a:chOff x="3487905" y="4148875"/>
            <a:chExt cx="7484905" cy="2078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E2955-8B9F-4EF4-B162-8543B7CB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6426" y="4148875"/>
              <a:ext cx="2721870" cy="20787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51468E-E487-4927-9711-7B13C870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8" y="4464344"/>
              <a:ext cx="914402" cy="14478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B49A9E-2775-4FEB-B121-4C7AB8F1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905" y="4774104"/>
              <a:ext cx="3173499" cy="82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4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Widescreen</PresentationFormat>
  <Paragraphs>87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Segoe Pro</vt:lpstr>
      <vt:lpstr>Segoe UI Black</vt:lpstr>
      <vt:lpstr>Segoe UI Light</vt:lpstr>
      <vt:lpstr>Segoe UI Semibold</vt:lpstr>
      <vt:lpstr>Segoe UI Semilight</vt:lpstr>
      <vt:lpstr>3_Anpassad formgivning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2019-06-24T18:26:31Z</dcterms:created>
  <dcterms:modified xsi:type="dcterms:W3CDTF">2019-06-24T19:09:50Z</dcterms:modified>
</cp:coreProperties>
</file>